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3"/>
  </p:notesMasterIdLst>
  <p:sldIdLst>
    <p:sldId id="256" r:id="rId2"/>
    <p:sldId id="309" r:id="rId3"/>
    <p:sldId id="310" r:id="rId4"/>
    <p:sldId id="259" r:id="rId5"/>
    <p:sldId id="306" r:id="rId6"/>
    <p:sldId id="307" r:id="rId7"/>
    <p:sldId id="308" r:id="rId8"/>
    <p:sldId id="311" r:id="rId9"/>
    <p:sldId id="313" r:id="rId10"/>
    <p:sldId id="312" r:id="rId11"/>
    <p:sldId id="314" r:id="rId12"/>
  </p:sldIdLst>
  <p:sldSz cx="9144000" cy="5143500" type="screen16x9"/>
  <p:notesSz cx="6858000" cy="9144000"/>
  <p:embeddedFontLst>
    <p:embeddedFont>
      <p:font typeface="Albert Sans" panose="020B0604020202020204" charset="0"/>
      <p:regular r:id="rId14"/>
      <p:bold r:id="rId15"/>
      <p:italic r:id="rId16"/>
      <p:boldItalic r:id="rId17"/>
    </p:embeddedFont>
    <p:embeddedFont>
      <p:font typeface="Albert Sans Medium" panose="020B0604020202020204" charset="0"/>
      <p:regular r:id="rId18"/>
      <p:bold r:id="rId19"/>
      <p:italic r:id="rId20"/>
      <p:boldItalic r:id="rId21"/>
    </p:embeddedFont>
    <p:embeddedFont>
      <p:font typeface="Albert Sans SemiBold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BEA1BC-8E16-4897-9DA8-D8A5D5DCD356}">
  <a:tblStyle styleId="{DABEA1BC-8E16-4897-9DA8-D8A5D5DCD35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411F5EF-BAEA-42CD-8DBF-3327ABDAF1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hdphoto1.wdp>
</file>

<file path=ppt/media/image1.jpg>
</file>

<file path=ppt/media/image2.jp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49862fcd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49862fcd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df52a00d07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df52a00d07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73936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5459e70b7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5459e70b7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7749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df52a00d07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df52a00d07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7742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df52a00d07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df52a00d07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058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5459e70b79_0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5459e70b79_0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5459e70b7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5459e70b7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32000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0f9e629ec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0f9e629ec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17219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18898af3b6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18898af3b6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1890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5459e70b79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5459e70b79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99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5459e70b79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25459e70b79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5012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64950" y="737225"/>
            <a:ext cx="4814100" cy="2945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 b="0"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88500" y="3653275"/>
            <a:ext cx="4167000" cy="35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 rot="10800000">
            <a:off x="269250" y="362050"/>
            <a:ext cx="109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rot="10800000">
            <a:off x="7750700" y="4970800"/>
            <a:ext cx="109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5"/>
          <p:cNvSpPr txBox="1">
            <a:spLocks noGrp="1"/>
          </p:cNvSpPr>
          <p:nvPr>
            <p:ph type="subTitle" idx="1"/>
          </p:nvPr>
        </p:nvSpPr>
        <p:spPr>
          <a:xfrm>
            <a:off x="1389200" y="2148025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5"/>
          <p:cNvSpPr txBox="1">
            <a:spLocks noGrp="1"/>
          </p:cNvSpPr>
          <p:nvPr>
            <p:ph type="subTitle" idx="2"/>
          </p:nvPr>
        </p:nvSpPr>
        <p:spPr>
          <a:xfrm>
            <a:off x="3956100" y="2148025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5"/>
          <p:cNvSpPr txBox="1">
            <a:spLocks noGrp="1"/>
          </p:cNvSpPr>
          <p:nvPr>
            <p:ph type="subTitle" idx="3"/>
          </p:nvPr>
        </p:nvSpPr>
        <p:spPr>
          <a:xfrm>
            <a:off x="6523000" y="2148025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5"/>
          <p:cNvSpPr txBox="1">
            <a:spLocks noGrp="1"/>
          </p:cNvSpPr>
          <p:nvPr>
            <p:ph type="subTitle" idx="4"/>
          </p:nvPr>
        </p:nvSpPr>
        <p:spPr>
          <a:xfrm>
            <a:off x="1389200" y="3526175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5"/>
          <p:cNvSpPr txBox="1">
            <a:spLocks noGrp="1"/>
          </p:cNvSpPr>
          <p:nvPr>
            <p:ph type="subTitle" idx="5"/>
          </p:nvPr>
        </p:nvSpPr>
        <p:spPr>
          <a:xfrm>
            <a:off x="3956100" y="3526175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5"/>
          <p:cNvSpPr txBox="1">
            <a:spLocks noGrp="1"/>
          </p:cNvSpPr>
          <p:nvPr>
            <p:ph type="subTitle" idx="6"/>
          </p:nvPr>
        </p:nvSpPr>
        <p:spPr>
          <a:xfrm>
            <a:off x="6523000" y="3526175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5"/>
          <p:cNvSpPr txBox="1">
            <a:spLocks noGrp="1"/>
          </p:cNvSpPr>
          <p:nvPr>
            <p:ph type="subTitle" idx="7"/>
          </p:nvPr>
        </p:nvSpPr>
        <p:spPr>
          <a:xfrm>
            <a:off x="1389200" y="1729025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88" name="Google Shape;188;p25"/>
          <p:cNvSpPr txBox="1">
            <a:spLocks noGrp="1"/>
          </p:cNvSpPr>
          <p:nvPr>
            <p:ph type="subTitle" idx="8"/>
          </p:nvPr>
        </p:nvSpPr>
        <p:spPr>
          <a:xfrm>
            <a:off x="3956100" y="1729025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89" name="Google Shape;189;p25"/>
          <p:cNvSpPr txBox="1">
            <a:spLocks noGrp="1"/>
          </p:cNvSpPr>
          <p:nvPr>
            <p:ph type="subTitle" idx="9"/>
          </p:nvPr>
        </p:nvSpPr>
        <p:spPr>
          <a:xfrm>
            <a:off x="6520750" y="1729025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90" name="Google Shape;190;p25"/>
          <p:cNvSpPr txBox="1">
            <a:spLocks noGrp="1"/>
          </p:cNvSpPr>
          <p:nvPr>
            <p:ph type="subTitle" idx="13"/>
          </p:nvPr>
        </p:nvSpPr>
        <p:spPr>
          <a:xfrm>
            <a:off x="1389200" y="3107174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subTitle" idx="14"/>
          </p:nvPr>
        </p:nvSpPr>
        <p:spPr>
          <a:xfrm>
            <a:off x="3956100" y="3107174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92" name="Google Shape;192;p25"/>
          <p:cNvSpPr txBox="1">
            <a:spLocks noGrp="1"/>
          </p:cNvSpPr>
          <p:nvPr>
            <p:ph type="subTitle" idx="15"/>
          </p:nvPr>
        </p:nvSpPr>
        <p:spPr>
          <a:xfrm>
            <a:off x="6520750" y="3107174"/>
            <a:ext cx="1905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93" name="Google Shape;193;p25"/>
          <p:cNvSpPr/>
          <p:nvPr/>
        </p:nvSpPr>
        <p:spPr>
          <a:xfrm>
            <a:off x="959850" y="4668300"/>
            <a:ext cx="7224300" cy="2637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5"/>
          <p:cNvSpPr/>
          <p:nvPr/>
        </p:nvSpPr>
        <p:spPr>
          <a:xfrm>
            <a:off x="8098347" y="4964471"/>
            <a:ext cx="85800" cy="858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/>
          <p:nvPr/>
        </p:nvSpPr>
        <p:spPr>
          <a:xfrm rot="-804930">
            <a:off x="3666097" y="266076"/>
            <a:ext cx="5574305" cy="3295020"/>
          </a:xfrm>
          <a:prstGeom prst="arc">
            <a:avLst>
              <a:gd name="adj1" fmla="val 16057500"/>
              <a:gd name="adj2" fmla="val 5515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8"/>
          <p:cNvSpPr/>
          <p:nvPr/>
        </p:nvSpPr>
        <p:spPr>
          <a:xfrm rot="-6395119">
            <a:off x="5840319" y="263514"/>
            <a:ext cx="173415" cy="173415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8"/>
          <p:cNvSpPr/>
          <p:nvPr/>
        </p:nvSpPr>
        <p:spPr>
          <a:xfrm rot="10800000" flipH="1">
            <a:off x="476902" y="4694300"/>
            <a:ext cx="152400" cy="1524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8"/>
          <p:cNvSpPr/>
          <p:nvPr/>
        </p:nvSpPr>
        <p:spPr>
          <a:xfrm rot="10800000" flipH="1">
            <a:off x="629301" y="4608502"/>
            <a:ext cx="85800" cy="858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/>
          <p:nvPr/>
        </p:nvSpPr>
        <p:spPr>
          <a:xfrm rot="-2254707">
            <a:off x="-4148942" y="-1447448"/>
            <a:ext cx="7224432" cy="2637023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9"/>
          <p:cNvSpPr/>
          <p:nvPr/>
        </p:nvSpPr>
        <p:spPr>
          <a:xfrm rot="-5400000">
            <a:off x="1425296" y="222178"/>
            <a:ext cx="85800" cy="858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9"/>
          <p:cNvSpPr/>
          <p:nvPr/>
        </p:nvSpPr>
        <p:spPr>
          <a:xfrm rot="-2254707">
            <a:off x="6325708" y="3760577"/>
            <a:ext cx="7224432" cy="2637023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9"/>
          <p:cNvSpPr/>
          <p:nvPr/>
        </p:nvSpPr>
        <p:spPr>
          <a:xfrm rot="-5400000">
            <a:off x="7659671" y="4726428"/>
            <a:ext cx="85800" cy="858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420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/>
          <p:nvPr/>
        </p:nvSpPr>
        <p:spPr>
          <a:xfrm>
            <a:off x="959850" y="4668300"/>
            <a:ext cx="7224300" cy="2637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8098347" y="4964471"/>
            <a:ext cx="85800" cy="858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7"/>
          <p:cNvSpPr>
            <a:spLocks noGrp="1"/>
          </p:cNvSpPr>
          <p:nvPr>
            <p:ph type="pic" idx="2"/>
          </p:nvPr>
        </p:nvSpPr>
        <p:spPr>
          <a:xfrm flipH="1">
            <a:off x="5641848" y="539496"/>
            <a:ext cx="2788800" cy="4059900"/>
          </a:xfrm>
          <a:prstGeom prst="round2SameRect">
            <a:avLst>
              <a:gd name="adj1" fmla="val 0"/>
              <a:gd name="adj2" fmla="val 0"/>
            </a:avLst>
          </a:prstGeom>
          <a:noFill/>
          <a:ln>
            <a:noFill/>
          </a:ln>
        </p:spPr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720000" y="1704600"/>
            <a:ext cx="42084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2301300" y="1536450"/>
            <a:ext cx="45414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301300" y="2517775"/>
            <a:ext cx="4541400" cy="97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/>
          <p:nvPr/>
        </p:nvSpPr>
        <p:spPr>
          <a:xfrm>
            <a:off x="924600" y="698700"/>
            <a:ext cx="7294800" cy="3746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3026700" y="446525"/>
            <a:ext cx="3090600" cy="60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3026700" y="4128725"/>
            <a:ext cx="3090600" cy="60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713225" y="535000"/>
            <a:ext cx="3325500" cy="1024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>
            <a:spLocks noGrp="1"/>
          </p:cNvSpPr>
          <p:nvPr>
            <p:ph type="pic" idx="2"/>
          </p:nvPr>
        </p:nvSpPr>
        <p:spPr>
          <a:xfrm>
            <a:off x="5875" y="0"/>
            <a:ext cx="9144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44025"/>
            <a:ext cx="6576000" cy="1393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000">
                <a:solidFill>
                  <a:srgbClr val="10112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>
            <a:spLocks noGrp="1"/>
          </p:cNvSpPr>
          <p:nvPr>
            <p:ph type="subTitle" idx="1"/>
          </p:nvPr>
        </p:nvSpPr>
        <p:spPr>
          <a:xfrm>
            <a:off x="1284000" y="3255175"/>
            <a:ext cx="65760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768650" y="1261275"/>
            <a:ext cx="3559500" cy="17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body" idx="1"/>
          </p:nvPr>
        </p:nvSpPr>
        <p:spPr>
          <a:xfrm>
            <a:off x="768650" y="3064725"/>
            <a:ext cx="3559500" cy="15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naheim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Anaheim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Anaheim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Anaheim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Anaheim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Anaheim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Anaheim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Anaheim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17"/>
          <p:cNvSpPr>
            <a:spLocks noGrp="1"/>
          </p:cNvSpPr>
          <p:nvPr>
            <p:ph type="pic" idx="2"/>
          </p:nvPr>
        </p:nvSpPr>
        <p:spPr>
          <a:xfrm>
            <a:off x="5641848" y="539496"/>
            <a:ext cx="2788800" cy="4059900"/>
          </a:xfrm>
          <a:prstGeom prst="round2SameRect">
            <a:avLst>
              <a:gd name="adj1" fmla="val 0"/>
              <a:gd name="adj2" fmla="val 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subTitle" idx="1"/>
          </p:nvPr>
        </p:nvSpPr>
        <p:spPr>
          <a:xfrm>
            <a:off x="720000" y="2669863"/>
            <a:ext cx="25314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subTitle" idx="2"/>
          </p:nvPr>
        </p:nvSpPr>
        <p:spPr>
          <a:xfrm>
            <a:off x="720000" y="3108463"/>
            <a:ext cx="253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3"/>
          </p:nvPr>
        </p:nvSpPr>
        <p:spPr>
          <a:xfrm>
            <a:off x="3306355" y="3108463"/>
            <a:ext cx="253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4"/>
          </p:nvPr>
        </p:nvSpPr>
        <p:spPr>
          <a:xfrm>
            <a:off x="5892709" y="3108463"/>
            <a:ext cx="2531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ubTitle" idx="5"/>
          </p:nvPr>
        </p:nvSpPr>
        <p:spPr>
          <a:xfrm>
            <a:off x="3306355" y="2669863"/>
            <a:ext cx="25314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6"/>
          </p:nvPr>
        </p:nvSpPr>
        <p:spPr>
          <a:xfrm>
            <a:off x="5892709" y="2669863"/>
            <a:ext cx="25314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41" name="Google Shape;141;p21"/>
          <p:cNvSpPr/>
          <p:nvPr/>
        </p:nvSpPr>
        <p:spPr>
          <a:xfrm rot="10800000">
            <a:off x="8510169" y="-318200"/>
            <a:ext cx="1287300" cy="1287300"/>
          </a:xfrm>
          <a:prstGeom prst="arc">
            <a:avLst>
              <a:gd name="adj1" fmla="val 16200000"/>
              <a:gd name="adj2" fmla="val 4041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1"/>
          <p:cNvSpPr/>
          <p:nvPr/>
        </p:nvSpPr>
        <p:spPr>
          <a:xfrm rot="-10567992">
            <a:off x="8429653" y="157679"/>
            <a:ext cx="173495" cy="173495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1"/>
          <p:cNvSpPr/>
          <p:nvPr/>
        </p:nvSpPr>
        <p:spPr>
          <a:xfrm>
            <a:off x="8865847" y="396721"/>
            <a:ext cx="85800" cy="858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1"/>
          <p:cNvSpPr/>
          <p:nvPr/>
        </p:nvSpPr>
        <p:spPr>
          <a:xfrm>
            <a:off x="256327" y="4184953"/>
            <a:ext cx="152400" cy="1524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1"/>
          <p:cNvSpPr/>
          <p:nvPr/>
        </p:nvSpPr>
        <p:spPr>
          <a:xfrm>
            <a:off x="408726" y="4337351"/>
            <a:ext cx="85800" cy="858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6" name="Google Shape;146;p21"/>
          <p:cNvCxnSpPr/>
          <p:nvPr/>
        </p:nvCxnSpPr>
        <p:spPr>
          <a:xfrm rot="10800000">
            <a:off x="256325" y="4867675"/>
            <a:ext cx="109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4"/>
          <p:cNvSpPr txBox="1">
            <a:spLocks noGrp="1"/>
          </p:cNvSpPr>
          <p:nvPr>
            <p:ph type="subTitle" idx="1"/>
          </p:nvPr>
        </p:nvSpPr>
        <p:spPr>
          <a:xfrm>
            <a:off x="1946871" y="1736175"/>
            <a:ext cx="2042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68" name="Google Shape;168;p24"/>
          <p:cNvSpPr txBox="1">
            <a:spLocks noGrp="1"/>
          </p:cNvSpPr>
          <p:nvPr>
            <p:ph type="subTitle" idx="2"/>
          </p:nvPr>
        </p:nvSpPr>
        <p:spPr>
          <a:xfrm>
            <a:off x="1946850" y="2165325"/>
            <a:ext cx="2042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4"/>
          <p:cNvSpPr txBox="1">
            <a:spLocks noGrp="1"/>
          </p:cNvSpPr>
          <p:nvPr>
            <p:ph type="subTitle" idx="3"/>
          </p:nvPr>
        </p:nvSpPr>
        <p:spPr>
          <a:xfrm>
            <a:off x="5673076" y="2165325"/>
            <a:ext cx="2042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4"/>
          <p:cNvSpPr txBox="1">
            <a:spLocks noGrp="1"/>
          </p:cNvSpPr>
          <p:nvPr>
            <p:ph type="subTitle" idx="4"/>
          </p:nvPr>
        </p:nvSpPr>
        <p:spPr>
          <a:xfrm>
            <a:off x="1946850" y="3682100"/>
            <a:ext cx="2042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4"/>
          <p:cNvSpPr txBox="1">
            <a:spLocks noGrp="1"/>
          </p:cNvSpPr>
          <p:nvPr>
            <p:ph type="subTitle" idx="5"/>
          </p:nvPr>
        </p:nvSpPr>
        <p:spPr>
          <a:xfrm>
            <a:off x="5673076" y="3682100"/>
            <a:ext cx="2042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4"/>
          <p:cNvSpPr txBox="1">
            <a:spLocks noGrp="1"/>
          </p:cNvSpPr>
          <p:nvPr>
            <p:ph type="subTitle" idx="6"/>
          </p:nvPr>
        </p:nvSpPr>
        <p:spPr>
          <a:xfrm>
            <a:off x="1946925" y="3252950"/>
            <a:ext cx="2042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73" name="Google Shape;173;p24"/>
          <p:cNvSpPr txBox="1">
            <a:spLocks noGrp="1"/>
          </p:cNvSpPr>
          <p:nvPr>
            <p:ph type="subTitle" idx="7"/>
          </p:nvPr>
        </p:nvSpPr>
        <p:spPr>
          <a:xfrm>
            <a:off x="5673078" y="1736175"/>
            <a:ext cx="2042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74" name="Google Shape;174;p24"/>
          <p:cNvSpPr txBox="1">
            <a:spLocks noGrp="1"/>
          </p:cNvSpPr>
          <p:nvPr>
            <p:ph type="subTitle" idx="8"/>
          </p:nvPr>
        </p:nvSpPr>
        <p:spPr>
          <a:xfrm>
            <a:off x="5673078" y="3252950"/>
            <a:ext cx="2042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1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bert Sans Medium"/>
              <a:buNone/>
              <a:defRPr sz="2400">
                <a:solidFill>
                  <a:schemeClr val="dk1"/>
                </a:solidFill>
                <a:latin typeface="Albert Sans Medium"/>
                <a:ea typeface="Albert Sans Medium"/>
                <a:cs typeface="Albert Sans Medium"/>
                <a:sym typeface="Albert Sans Medium"/>
              </a:defRPr>
            </a:lvl9pPr>
          </a:lstStyle>
          <a:p>
            <a:endParaRPr/>
          </a:p>
        </p:txBody>
      </p:sp>
      <p:sp>
        <p:nvSpPr>
          <p:cNvPr id="175" name="Google Shape;175;p24"/>
          <p:cNvSpPr/>
          <p:nvPr/>
        </p:nvSpPr>
        <p:spPr>
          <a:xfrm rot="-5400000">
            <a:off x="-4429425" y="1133175"/>
            <a:ext cx="7224300" cy="2637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4"/>
          <p:cNvSpPr/>
          <p:nvPr/>
        </p:nvSpPr>
        <p:spPr>
          <a:xfrm rot="-5400000">
            <a:off x="415421" y="4700003"/>
            <a:ext cx="85800" cy="858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4"/>
          <p:cNvSpPr/>
          <p:nvPr/>
        </p:nvSpPr>
        <p:spPr>
          <a:xfrm rot="-5400000">
            <a:off x="6349125" y="1133175"/>
            <a:ext cx="7224300" cy="2637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4"/>
          <p:cNvSpPr/>
          <p:nvPr/>
        </p:nvSpPr>
        <p:spPr>
          <a:xfrm rot="-5400000">
            <a:off x="8556971" y="327753"/>
            <a:ext cx="85800" cy="85800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sz="3500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63" r:id="rId7"/>
    <p:sldLayoutId id="2147483667" r:id="rId8"/>
    <p:sldLayoutId id="2147483670" r:id="rId9"/>
    <p:sldLayoutId id="2147483671" r:id="rId10"/>
    <p:sldLayoutId id="2147483674" r:id="rId11"/>
    <p:sldLayoutId id="2147483675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/>
          <p:nvPr/>
        </p:nvSpPr>
        <p:spPr>
          <a:xfrm rot="2260023">
            <a:off x="2241254" y="-402920"/>
            <a:ext cx="4502416" cy="584919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ctrTitle"/>
          </p:nvPr>
        </p:nvSpPr>
        <p:spPr>
          <a:xfrm>
            <a:off x="2164950" y="1048825"/>
            <a:ext cx="4814100" cy="29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600" dirty="0"/>
              <a:t>Patho</a:t>
            </a:r>
            <a:br>
              <a:rPr lang="en-IN" sz="6600" dirty="0"/>
            </a:br>
            <a:r>
              <a:rPr lang="en-IN" sz="6600" dirty="0"/>
              <a:t>Ease</a:t>
            </a:r>
            <a:br>
              <a:rPr lang="en-IN" sz="6600" dirty="0"/>
            </a:br>
            <a:endParaRPr sz="3800" dirty="0"/>
          </a:p>
        </p:txBody>
      </p:sp>
      <p:sp>
        <p:nvSpPr>
          <p:cNvPr id="234" name="Google Shape;234;p33"/>
          <p:cNvSpPr/>
          <p:nvPr/>
        </p:nvSpPr>
        <p:spPr>
          <a:xfrm rot="-428975">
            <a:off x="1955424" y="3663395"/>
            <a:ext cx="173549" cy="173549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3"/>
          <p:cNvSpPr/>
          <p:nvPr/>
        </p:nvSpPr>
        <p:spPr>
          <a:xfrm rot="-1124341">
            <a:off x="6652921" y="729319"/>
            <a:ext cx="250266" cy="250266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3"/>
          <p:cNvSpPr txBox="1">
            <a:spLocks noGrp="1"/>
          </p:cNvSpPr>
          <p:nvPr>
            <p:ph type="subTitle" idx="1"/>
          </p:nvPr>
        </p:nvSpPr>
        <p:spPr>
          <a:xfrm>
            <a:off x="2488500" y="3653275"/>
            <a:ext cx="4167000" cy="3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b="1" dirty="0"/>
              <a:t>Pathology Test Booking Web Application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3"/>
          <p:cNvSpPr txBox="1">
            <a:spLocks noGrp="1"/>
          </p:cNvSpPr>
          <p:nvPr>
            <p:ph type="title"/>
          </p:nvPr>
        </p:nvSpPr>
        <p:spPr>
          <a:xfrm>
            <a:off x="589895" y="534975"/>
            <a:ext cx="3633756" cy="11543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Addressing The Problem</a:t>
            </a:r>
            <a:endParaRPr dirty="0"/>
          </a:p>
        </p:txBody>
      </p:sp>
      <p:sp>
        <p:nvSpPr>
          <p:cNvPr id="445" name="Google Shape;445;p43"/>
          <p:cNvSpPr txBox="1">
            <a:spLocks noGrp="1"/>
          </p:cNvSpPr>
          <p:nvPr>
            <p:ph type="body" idx="1"/>
          </p:nvPr>
        </p:nvSpPr>
        <p:spPr>
          <a:xfrm>
            <a:off x="589895" y="1910423"/>
            <a:ext cx="3559500" cy="2164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PathoEase serves as a centralized platform, bringing together pathology clinics and individuals.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Our user-friendly interface ensures a seamless experience, simplifying the process of accessing and scheduling pathology test.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PathoEase also empowers pathology clinics with a dedicated dashboard.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Clinics can efficiently manage appointments, accept or reject bookings, and maintain control over their schedules.</a:t>
            </a:r>
            <a:endParaRPr dirty="0"/>
          </a:p>
        </p:txBody>
      </p:sp>
      <p:sp>
        <p:nvSpPr>
          <p:cNvPr id="446" name="Google Shape;446;p43"/>
          <p:cNvSpPr/>
          <p:nvPr/>
        </p:nvSpPr>
        <p:spPr>
          <a:xfrm rot="613656">
            <a:off x="5469697" y="62641"/>
            <a:ext cx="3423092" cy="3133565"/>
          </a:xfrm>
          <a:prstGeom prst="arc">
            <a:avLst>
              <a:gd name="adj1" fmla="val 17254899"/>
              <a:gd name="adj2" fmla="val 236312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43"/>
          <p:cNvSpPr/>
          <p:nvPr/>
        </p:nvSpPr>
        <p:spPr>
          <a:xfrm rot="-3503550">
            <a:off x="7774874" y="111715"/>
            <a:ext cx="174013" cy="174013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8" name="Google Shape;448;p4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200"/>
                    </a14:imgEffect>
                  </a14:imgLayer>
                </a14:imgProps>
              </a:ext>
            </a:extLst>
          </a:blip>
          <a:srcRect l="7899" r="7899"/>
          <a:stretch/>
        </p:blipFill>
        <p:spPr>
          <a:xfrm>
            <a:off x="5641848" y="694394"/>
            <a:ext cx="2788800" cy="3451344"/>
          </a:xfrm>
          <a:prstGeom prst="round2SameRect">
            <a:avLst>
              <a:gd name="adj1" fmla="val 16667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3229910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 txBox="1">
            <a:spLocks noGrp="1"/>
          </p:cNvSpPr>
          <p:nvPr>
            <p:ph type="title"/>
          </p:nvPr>
        </p:nvSpPr>
        <p:spPr>
          <a:xfrm>
            <a:off x="713352" y="539496"/>
            <a:ext cx="420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Future Scope</a:t>
            </a:r>
            <a:endParaRPr dirty="0"/>
          </a:p>
        </p:txBody>
      </p:sp>
      <p:sp>
        <p:nvSpPr>
          <p:cNvPr id="282" name="Google Shape;282;p37"/>
          <p:cNvSpPr txBox="1">
            <a:spLocks noGrp="1"/>
          </p:cNvSpPr>
          <p:nvPr>
            <p:ph type="subTitle" idx="1"/>
          </p:nvPr>
        </p:nvSpPr>
        <p:spPr>
          <a:xfrm>
            <a:off x="713352" y="1388344"/>
            <a:ext cx="4208400" cy="3376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  <a:buNone/>
            </a:pPr>
            <a:r>
              <a:rPr lang="en-GB" b="1" dirty="0"/>
              <a:t>Enhanced Test Recommendations:</a:t>
            </a:r>
          </a:p>
          <a:p>
            <a:pPr marL="0" lvl="0" indent="0">
              <a:buSzPts val="1100"/>
              <a:buNone/>
            </a:pPr>
            <a:r>
              <a:rPr lang="en-GB" dirty="0"/>
              <a:t>Implement intelligent algorithms to provide personalized test recommendations based on user health history and demographics, ensuring a more targeted and efficient testing experience.</a:t>
            </a:r>
          </a:p>
          <a:p>
            <a:pPr marL="0" lvl="0" indent="0">
              <a:buSzPts val="1100"/>
              <a:buNone/>
            </a:pPr>
            <a:endParaRPr lang="en-GB" dirty="0"/>
          </a:p>
          <a:p>
            <a:pPr marL="0" lvl="0" indent="0">
              <a:buSzPts val="1100"/>
              <a:buNone/>
            </a:pPr>
            <a:r>
              <a:rPr lang="en-GB" b="1" dirty="0"/>
              <a:t>Telehealth Integration:</a:t>
            </a:r>
            <a:endParaRPr lang="en-GB" dirty="0"/>
          </a:p>
          <a:p>
            <a:pPr marL="0" lvl="0" indent="0">
              <a:buSzPts val="1100"/>
              <a:buNone/>
            </a:pPr>
            <a:r>
              <a:rPr lang="en-GB" dirty="0"/>
              <a:t>Integrate telehealth services, allowing users to consult with healthcare professionals remotely. This feature enhances accessibility, especially for individuals in remote areas.</a:t>
            </a:r>
          </a:p>
          <a:p>
            <a:pPr marL="0" lvl="0" indent="0">
              <a:buSzPts val="1100"/>
              <a:buNone/>
            </a:pPr>
            <a:endParaRPr lang="en-GB" dirty="0"/>
          </a:p>
          <a:p>
            <a:pPr marL="0" lvl="0" indent="0">
              <a:buSzPts val="1100"/>
              <a:buNone/>
            </a:pPr>
            <a:r>
              <a:rPr lang="en-GB" b="1" dirty="0"/>
              <a:t>In-Depth Analytics for Clinics:</a:t>
            </a:r>
            <a:endParaRPr lang="en-GB" dirty="0"/>
          </a:p>
          <a:p>
            <a:pPr marL="0" lvl="0" indent="0">
              <a:buSzPts val="1100"/>
              <a:buNone/>
            </a:pPr>
            <a:r>
              <a:rPr lang="en-GB" dirty="0"/>
              <a:t>Provide pathology clinics with advanced analytics tools. Insights into appointment trends, popular tests, and user demographics can empower clinics to optimize their services and improve operational efficiency.</a:t>
            </a:r>
            <a:endParaRPr dirty="0"/>
          </a:p>
        </p:txBody>
      </p:sp>
      <p:pic>
        <p:nvPicPr>
          <p:cNvPr id="283" name="Google Shape;283;p3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7436" r="7436"/>
          <a:stretch/>
        </p:blipFill>
        <p:spPr>
          <a:xfrm flipH="1">
            <a:off x="5641848" y="701269"/>
            <a:ext cx="3040758" cy="3664475"/>
          </a:xfrm>
          <a:prstGeom prst="round2SameRect">
            <a:avLst>
              <a:gd name="adj1" fmla="val 16667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35393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3E2155B-1D66-4786-8DED-0CE220069279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l="215" t="30330" r="-215" b="38030"/>
          <a:stretch/>
        </p:blipFill>
        <p:spPr>
          <a:xfrm>
            <a:off x="0" y="0"/>
            <a:ext cx="9144000" cy="5143500"/>
          </a:xfrm>
        </p:spPr>
      </p:pic>
      <p:sp>
        <p:nvSpPr>
          <p:cNvPr id="454" name="Google Shape;454;p44"/>
          <p:cNvSpPr txBox="1">
            <a:spLocks noGrp="1"/>
          </p:cNvSpPr>
          <p:nvPr>
            <p:ph type="title"/>
          </p:nvPr>
        </p:nvSpPr>
        <p:spPr>
          <a:xfrm>
            <a:off x="5390147" y="476817"/>
            <a:ext cx="3465094" cy="13947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The problem with</a:t>
            </a:r>
            <a:br>
              <a:rPr lang="en-IN" dirty="0"/>
            </a:br>
            <a:r>
              <a:rPr lang="en-IN" dirty="0"/>
              <a:t>current healthcare landscape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2068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3"/>
          <p:cNvSpPr txBox="1">
            <a:spLocks noGrp="1"/>
          </p:cNvSpPr>
          <p:nvPr>
            <p:ph type="body" idx="1"/>
          </p:nvPr>
        </p:nvSpPr>
        <p:spPr>
          <a:xfrm>
            <a:off x="844277" y="1007974"/>
            <a:ext cx="3559500" cy="35102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GB" sz="1400" dirty="0"/>
              <a:t>In the current healthcare landscape, accessing and scheduling pathology tests can be a cumbersome and time-consuming process for individuals. </a:t>
            </a:r>
          </a:p>
          <a:p>
            <a:pPr marL="285750" indent="-285750"/>
            <a:r>
              <a:rPr lang="en-GB" sz="1400" dirty="0"/>
              <a:t>The lack of a centralized and user-friendly platform often leads to inefficiencies in both user experience and pathology clinic operations. </a:t>
            </a:r>
          </a:p>
          <a:p>
            <a:pPr marL="285750" indent="-285750"/>
            <a:r>
              <a:rPr lang="en-GB" sz="1400" dirty="0"/>
              <a:t>Patients may face challenges in discovering relevant tests, and pathology clinics may struggle to manage appointments seamlessly. </a:t>
            </a:r>
          </a:p>
        </p:txBody>
      </p:sp>
      <p:sp>
        <p:nvSpPr>
          <p:cNvPr id="446" name="Google Shape;446;p43"/>
          <p:cNvSpPr/>
          <p:nvPr/>
        </p:nvSpPr>
        <p:spPr>
          <a:xfrm rot="613656">
            <a:off x="5469697" y="62641"/>
            <a:ext cx="3423092" cy="3133565"/>
          </a:xfrm>
          <a:prstGeom prst="arc">
            <a:avLst>
              <a:gd name="adj1" fmla="val 17254899"/>
              <a:gd name="adj2" fmla="val 236312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43"/>
          <p:cNvSpPr/>
          <p:nvPr/>
        </p:nvSpPr>
        <p:spPr>
          <a:xfrm rot="-3503550">
            <a:off x="7774874" y="111715"/>
            <a:ext cx="174013" cy="174013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8" name="Google Shape;448;p4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9228" r="9228"/>
          <a:stretch/>
        </p:blipFill>
        <p:spPr>
          <a:xfrm>
            <a:off x="5641848" y="721896"/>
            <a:ext cx="2788800" cy="3389466"/>
          </a:xfrm>
          <a:prstGeom prst="round2SameRect">
            <a:avLst>
              <a:gd name="adj1" fmla="val 16667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3657872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"/>
          <p:cNvSpPr txBox="1">
            <a:spLocks noGrp="1"/>
          </p:cNvSpPr>
          <p:nvPr>
            <p:ph type="title"/>
          </p:nvPr>
        </p:nvSpPr>
        <p:spPr>
          <a:xfrm>
            <a:off x="2301300" y="1536450"/>
            <a:ext cx="4541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Vision</a:t>
            </a:r>
            <a:endParaRPr dirty="0"/>
          </a:p>
        </p:txBody>
      </p:sp>
      <p:sp>
        <p:nvSpPr>
          <p:cNvPr id="274" name="Google Shape;274;p36"/>
          <p:cNvSpPr txBox="1">
            <a:spLocks noGrp="1"/>
          </p:cNvSpPr>
          <p:nvPr>
            <p:ph type="subTitle" idx="1"/>
          </p:nvPr>
        </p:nvSpPr>
        <p:spPr>
          <a:xfrm>
            <a:off x="2301300" y="2517775"/>
            <a:ext cx="45414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/>
              <a:t>"To empower individuals in their healthcare journey by providing seamless access to pathology tests, fostering a healthier and informed community."</a:t>
            </a:r>
            <a:endParaRPr dirty="0"/>
          </a:p>
        </p:txBody>
      </p:sp>
      <p:sp>
        <p:nvSpPr>
          <p:cNvPr id="275" name="Google Shape;275;p36"/>
          <p:cNvSpPr/>
          <p:nvPr/>
        </p:nvSpPr>
        <p:spPr>
          <a:xfrm rot="-6325725">
            <a:off x="3015158" y="765387"/>
            <a:ext cx="173658" cy="173658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6"/>
          <p:cNvSpPr/>
          <p:nvPr/>
        </p:nvSpPr>
        <p:spPr>
          <a:xfrm rot="-6325725">
            <a:off x="5953883" y="4203512"/>
            <a:ext cx="173658" cy="173658"/>
          </a:xfrm>
          <a:prstGeom prst="plaqu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420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Introduction</a:t>
            </a:r>
            <a:endParaRPr dirty="0"/>
          </a:p>
        </p:txBody>
      </p:sp>
      <p:sp>
        <p:nvSpPr>
          <p:cNvPr id="282" name="Google Shape;282;p37"/>
          <p:cNvSpPr txBox="1">
            <a:spLocks noGrp="1"/>
          </p:cNvSpPr>
          <p:nvPr>
            <p:ph type="subTitle" idx="1"/>
          </p:nvPr>
        </p:nvSpPr>
        <p:spPr>
          <a:xfrm>
            <a:off x="720000" y="1704600"/>
            <a:ext cx="42084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IN" dirty="0"/>
              <a:t>Brief Description</a:t>
            </a:r>
            <a:r>
              <a:rPr lang="en" dirty="0"/>
              <a:t>:</a:t>
            </a:r>
            <a:endParaRPr dirty="0"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 Light"/>
              <a:buChar char="●"/>
            </a:pPr>
            <a:r>
              <a:rPr lang="en-GB" dirty="0" err="1"/>
              <a:t>PathoEase</a:t>
            </a:r>
            <a:r>
              <a:rPr lang="en-GB" dirty="0"/>
              <a:t> is a web application designed to streamline the process of searching for and booking pathology tests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 Light"/>
              <a:buChar char="●"/>
            </a:pPr>
            <a:r>
              <a:rPr lang="en-GB" dirty="0"/>
              <a:t>The application offers three distinct interface – one for users, one for pathology clinics and another for the admin.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 Light"/>
              <a:buChar char="●"/>
            </a:pPr>
            <a:r>
              <a:rPr lang="en-GB" dirty="0"/>
              <a:t>Allows pathologies to review appointments</a:t>
            </a:r>
            <a:endParaRPr dirty="0"/>
          </a:p>
        </p:txBody>
      </p:sp>
      <p:pic>
        <p:nvPicPr>
          <p:cNvPr id="283" name="Google Shape;283;p37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tretch>
            <a:fillRect/>
          </a:stretch>
        </p:blipFill>
        <p:spPr>
          <a:xfrm flipH="1">
            <a:off x="5573096" y="1468402"/>
            <a:ext cx="3309384" cy="2206696"/>
          </a:xfrm>
          <a:prstGeom prst="round2SameRect">
            <a:avLst>
              <a:gd name="adj1" fmla="val 16667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3000903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0"/>
          <p:cNvSpPr txBox="1">
            <a:spLocks noGrp="1"/>
          </p:cNvSpPr>
          <p:nvPr>
            <p:ph type="subTitle" idx="1"/>
          </p:nvPr>
        </p:nvSpPr>
        <p:spPr>
          <a:xfrm>
            <a:off x="665045" y="2807670"/>
            <a:ext cx="2392994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1800" b="1" dirty="0"/>
              <a:t>Enhance Accessibility</a:t>
            </a:r>
            <a:endParaRPr sz="1800" dirty="0"/>
          </a:p>
        </p:txBody>
      </p:sp>
      <p:sp>
        <p:nvSpPr>
          <p:cNvPr id="320" name="Google Shape;320;p40"/>
          <p:cNvSpPr txBox="1">
            <a:spLocks noGrp="1"/>
          </p:cNvSpPr>
          <p:nvPr>
            <p:ph type="subTitle" idx="5"/>
          </p:nvPr>
        </p:nvSpPr>
        <p:spPr>
          <a:xfrm>
            <a:off x="3058039" y="2803113"/>
            <a:ext cx="224728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1600" b="1" dirty="0"/>
              <a:t>Streamline Pathology Operations</a:t>
            </a:r>
            <a:endParaRPr sz="1600" dirty="0"/>
          </a:p>
        </p:txBody>
      </p:sp>
      <p:sp>
        <p:nvSpPr>
          <p:cNvPr id="321" name="Google Shape;321;p40"/>
          <p:cNvSpPr txBox="1">
            <a:spLocks noGrp="1"/>
          </p:cNvSpPr>
          <p:nvPr>
            <p:ph type="subTitle" idx="6"/>
          </p:nvPr>
        </p:nvSpPr>
        <p:spPr>
          <a:xfrm>
            <a:off x="5892709" y="2799489"/>
            <a:ext cx="224728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1600" b="1" dirty="0"/>
              <a:t>Promote Health Awareness</a:t>
            </a:r>
            <a:endParaRPr sz="1600" dirty="0"/>
          </a:p>
        </p:txBody>
      </p:sp>
      <p:sp>
        <p:nvSpPr>
          <p:cNvPr id="322" name="Google Shape;322;p4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Our Goals</a:t>
            </a:r>
            <a:endParaRPr dirty="0"/>
          </a:p>
        </p:txBody>
      </p:sp>
      <p:sp>
        <p:nvSpPr>
          <p:cNvPr id="323" name="Google Shape;323;p40"/>
          <p:cNvSpPr txBox="1">
            <a:spLocks noGrp="1"/>
          </p:cNvSpPr>
          <p:nvPr>
            <p:ph type="subTitle" idx="2"/>
          </p:nvPr>
        </p:nvSpPr>
        <p:spPr>
          <a:xfrm>
            <a:off x="665045" y="3349176"/>
            <a:ext cx="2531400" cy="837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/>
              <a:t>Enable users to effortlessly search for pathology tests and book appointments from the comfort of their homes.</a:t>
            </a:r>
            <a:endParaRPr dirty="0"/>
          </a:p>
        </p:txBody>
      </p:sp>
      <p:sp>
        <p:nvSpPr>
          <p:cNvPr id="324" name="Google Shape;324;p40"/>
          <p:cNvSpPr txBox="1">
            <a:spLocks noGrp="1"/>
          </p:cNvSpPr>
          <p:nvPr>
            <p:ph type="subTitle" idx="3"/>
          </p:nvPr>
        </p:nvSpPr>
        <p:spPr>
          <a:xfrm>
            <a:off x="3067614" y="3336095"/>
            <a:ext cx="2531400" cy="11033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/>
              <a:t>Facilitate pathology clinics in managing appointments efficiently through a dedicated dashboard, improving overall workflow.</a:t>
            </a:r>
            <a:endParaRPr dirty="0"/>
          </a:p>
        </p:txBody>
      </p:sp>
      <p:sp>
        <p:nvSpPr>
          <p:cNvPr id="325" name="Google Shape;325;p40"/>
          <p:cNvSpPr txBox="1">
            <a:spLocks noGrp="1"/>
          </p:cNvSpPr>
          <p:nvPr>
            <p:ph type="subTitle" idx="4"/>
          </p:nvPr>
        </p:nvSpPr>
        <p:spPr>
          <a:xfrm>
            <a:off x="5892709" y="3333913"/>
            <a:ext cx="2531400" cy="10432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/>
              <a:t>Serve as a catalyst for health awareness by offering a user-friendly platform for users to understand and prioritize their health needs.</a:t>
            </a:r>
            <a:endParaRPr dirty="0"/>
          </a:p>
        </p:txBody>
      </p:sp>
      <p:sp>
        <p:nvSpPr>
          <p:cNvPr id="326" name="Google Shape;326;p40"/>
          <p:cNvSpPr/>
          <p:nvPr/>
        </p:nvSpPr>
        <p:spPr>
          <a:xfrm>
            <a:off x="3250510" y="1852106"/>
            <a:ext cx="737400" cy="737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40"/>
          <p:cNvSpPr/>
          <p:nvPr/>
        </p:nvSpPr>
        <p:spPr>
          <a:xfrm>
            <a:off x="720000" y="1859738"/>
            <a:ext cx="737400" cy="737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40"/>
          <p:cNvSpPr/>
          <p:nvPr/>
        </p:nvSpPr>
        <p:spPr>
          <a:xfrm>
            <a:off x="5892709" y="1859738"/>
            <a:ext cx="737400" cy="737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34" name="Google Shape;334;p40"/>
          <p:cNvGrpSpPr/>
          <p:nvPr/>
        </p:nvGrpSpPr>
        <p:grpSpPr>
          <a:xfrm>
            <a:off x="909066" y="2060547"/>
            <a:ext cx="359269" cy="335780"/>
            <a:chOff x="1748582" y="3372635"/>
            <a:chExt cx="359269" cy="335780"/>
          </a:xfrm>
        </p:grpSpPr>
        <p:sp>
          <p:nvSpPr>
            <p:cNvPr id="335" name="Google Shape;335;p4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" name="Google Shape;336;p4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337" name="Google Shape;337;p4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4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4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" name="Google Shape;8959;p76">
            <a:extLst>
              <a:ext uri="{FF2B5EF4-FFF2-40B4-BE49-F238E27FC236}">
                <a16:creationId xmlns:a16="http://schemas.microsoft.com/office/drawing/2014/main" id="{BBD94C12-C28C-4ABF-9082-3C2EE285DE12}"/>
              </a:ext>
            </a:extLst>
          </p:cNvPr>
          <p:cNvGrpSpPr/>
          <p:nvPr/>
        </p:nvGrpSpPr>
        <p:grpSpPr>
          <a:xfrm>
            <a:off x="3419377" y="2063735"/>
            <a:ext cx="399812" cy="306477"/>
            <a:chOff x="2567841" y="1994124"/>
            <a:chExt cx="399812" cy="306477"/>
          </a:xfrm>
          <a:solidFill>
            <a:schemeClr val="dk1"/>
          </a:solidFill>
        </p:grpSpPr>
        <p:sp>
          <p:nvSpPr>
            <p:cNvPr id="24" name="Google Shape;8960;p76">
              <a:extLst>
                <a:ext uri="{FF2B5EF4-FFF2-40B4-BE49-F238E27FC236}">
                  <a16:creationId xmlns:a16="http://schemas.microsoft.com/office/drawing/2014/main" id="{00644462-ED25-41EB-8486-5498F1B66740}"/>
                </a:ext>
              </a:extLst>
            </p:cNvPr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961;p76">
              <a:extLst>
                <a:ext uri="{FF2B5EF4-FFF2-40B4-BE49-F238E27FC236}">
                  <a16:creationId xmlns:a16="http://schemas.microsoft.com/office/drawing/2014/main" id="{1B86827B-B3FA-4A14-8F42-A219201BA297}"/>
                </a:ext>
              </a:extLst>
            </p:cNvPr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962;p76">
              <a:extLst>
                <a:ext uri="{FF2B5EF4-FFF2-40B4-BE49-F238E27FC236}">
                  <a16:creationId xmlns:a16="http://schemas.microsoft.com/office/drawing/2014/main" id="{09389027-4B7C-4A47-AA1F-4CEEF8F6A9CA}"/>
                </a:ext>
              </a:extLst>
            </p:cNvPr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9126;p76">
            <a:extLst>
              <a:ext uri="{FF2B5EF4-FFF2-40B4-BE49-F238E27FC236}">
                <a16:creationId xmlns:a16="http://schemas.microsoft.com/office/drawing/2014/main" id="{4D1AFF89-BC26-41AC-A95D-3D8794B4D887}"/>
              </a:ext>
            </a:extLst>
          </p:cNvPr>
          <p:cNvGrpSpPr/>
          <p:nvPr/>
        </p:nvGrpSpPr>
        <p:grpSpPr>
          <a:xfrm>
            <a:off x="6066265" y="2056325"/>
            <a:ext cx="390287" cy="367065"/>
            <a:chOff x="6649231" y="1500021"/>
            <a:chExt cx="390287" cy="367065"/>
          </a:xfrm>
          <a:solidFill>
            <a:schemeClr val="tx1"/>
          </a:solidFill>
        </p:grpSpPr>
        <p:sp>
          <p:nvSpPr>
            <p:cNvPr id="28" name="Google Shape;9127;p76">
              <a:extLst>
                <a:ext uri="{FF2B5EF4-FFF2-40B4-BE49-F238E27FC236}">
                  <a16:creationId xmlns:a16="http://schemas.microsoft.com/office/drawing/2014/main" id="{7A6FC718-302C-40A1-B6EB-B8FD6924BE01}"/>
                </a:ext>
              </a:extLst>
            </p:cNvPr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128;p76">
              <a:extLst>
                <a:ext uri="{FF2B5EF4-FFF2-40B4-BE49-F238E27FC236}">
                  <a16:creationId xmlns:a16="http://schemas.microsoft.com/office/drawing/2014/main" id="{6B0DA995-4EA1-45CA-B75B-F83B21955E55}"/>
                </a:ext>
              </a:extLst>
            </p:cNvPr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9129;p76">
              <a:extLst>
                <a:ext uri="{FF2B5EF4-FFF2-40B4-BE49-F238E27FC236}">
                  <a16:creationId xmlns:a16="http://schemas.microsoft.com/office/drawing/2014/main" id="{03955211-6D28-436D-9630-5BA37AD5E755}"/>
                </a:ext>
              </a:extLst>
            </p:cNvPr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130;p76">
              <a:extLst>
                <a:ext uri="{FF2B5EF4-FFF2-40B4-BE49-F238E27FC236}">
                  <a16:creationId xmlns:a16="http://schemas.microsoft.com/office/drawing/2014/main" id="{52E22F88-2DDB-4053-86FD-C883932510E9}"/>
                </a:ext>
              </a:extLst>
            </p:cNvPr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31;p76">
              <a:extLst>
                <a:ext uri="{FF2B5EF4-FFF2-40B4-BE49-F238E27FC236}">
                  <a16:creationId xmlns:a16="http://schemas.microsoft.com/office/drawing/2014/main" id="{E9E87AB4-679B-4100-893A-305AD634887E}"/>
                </a:ext>
              </a:extLst>
            </p:cNvPr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132;p76">
              <a:extLst>
                <a:ext uri="{FF2B5EF4-FFF2-40B4-BE49-F238E27FC236}">
                  <a16:creationId xmlns:a16="http://schemas.microsoft.com/office/drawing/2014/main" id="{5024A75A-EB0E-4CA4-8225-B2F3443C1483}"/>
                </a:ext>
              </a:extLst>
            </p:cNvPr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133;p76">
              <a:extLst>
                <a:ext uri="{FF2B5EF4-FFF2-40B4-BE49-F238E27FC236}">
                  <a16:creationId xmlns:a16="http://schemas.microsoft.com/office/drawing/2014/main" id="{1DB090FF-80E4-46FE-96B0-1DAF0A53353A}"/>
                </a:ext>
              </a:extLst>
            </p:cNvPr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134;p76">
              <a:extLst>
                <a:ext uri="{FF2B5EF4-FFF2-40B4-BE49-F238E27FC236}">
                  <a16:creationId xmlns:a16="http://schemas.microsoft.com/office/drawing/2014/main" id="{C61B7C0C-9F2F-4B37-BB84-4E2ECE144CDB}"/>
                </a:ext>
              </a:extLst>
            </p:cNvPr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135;p76">
              <a:extLst>
                <a:ext uri="{FF2B5EF4-FFF2-40B4-BE49-F238E27FC236}">
                  <a16:creationId xmlns:a16="http://schemas.microsoft.com/office/drawing/2014/main" id="{1B425230-EFD5-4583-91C4-5496DF575F53}"/>
                </a:ext>
              </a:extLst>
            </p:cNvPr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136;p76">
              <a:extLst>
                <a:ext uri="{FF2B5EF4-FFF2-40B4-BE49-F238E27FC236}">
                  <a16:creationId xmlns:a16="http://schemas.microsoft.com/office/drawing/2014/main" id="{D3243DBC-2823-46D7-AFA3-823863625975}"/>
                </a:ext>
              </a:extLst>
            </p:cNvPr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137;p76">
              <a:extLst>
                <a:ext uri="{FF2B5EF4-FFF2-40B4-BE49-F238E27FC236}">
                  <a16:creationId xmlns:a16="http://schemas.microsoft.com/office/drawing/2014/main" id="{A0B4E5BA-040D-4885-AFF0-B21FEBD1F01F}"/>
                </a:ext>
              </a:extLst>
            </p:cNvPr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38;p76">
              <a:extLst>
                <a:ext uri="{FF2B5EF4-FFF2-40B4-BE49-F238E27FC236}">
                  <a16:creationId xmlns:a16="http://schemas.microsoft.com/office/drawing/2014/main" id="{38F1B08C-5892-4C7A-A53E-0FC827A654E4}"/>
                </a:ext>
              </a:extLst>
            </p:cNvPr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46030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1"/>
          <p:cNvSpPr txBox="1">
            <a:spLocks noGrp="1"/>
          </p:cNvSpPr>
          <p:nvPr>
            <p:ph type="subTitle" idx="1"/>
          </p:nvPr>
        </p:nvSpPr>
        <p:spPr>
          <a:xfrm>
            <a:off x="1993979" y="1964018"/>
            <a:ext cx="1779481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1800" dirty="0"/>
              <a:t>Personalized User Dashboard</a:t>
            </a:r>
            <a:endParaRPr sz="1800" dirty="0"/>
          </a:p>
        </p:txBody>
      </p:sp>
      <p:sp>
        <p:nvSpPr>
          <p:cNvPr id="346" name="Google Shape;346;p41"/>
          <p:cNvSpPr txBox="1">
            <a:spLocks noGrp="1"/>
          </p:cNvSpPr>
          <p:nvPr>
            <p:ph type="subTitle" idx="7"/>
          </p:nvPr>
        </p:nvSpPr>
        <p:spPr>
          <a:xfrm>
            <a:off x="5762003" y="1925671"/>
            <a:ext cx="1642122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1800" dirty="0"/>
              <a:t>Effortless Appointment Booking</a:t>
            </a:r>
            <a:endParaRPr sz="1800" dirty="0"/>
          </a:p>
        </p:txBody>
      </p:sp>
      <p:sp>
        <p:nvSpPr>
          <p:cNvPr id="347" name="Google Shape;347;p41"/>
          <p:cNvSpPr txBox="1">
            <a:spLocks noGrp="1"/>
          </p:cNvSpPr>
          <p:nvPr>
            <p:ph type="subTitle" idx="8"/>
          </p:nvPr>
        </p:nvSpPr>
        <p:spPr>
          <a:xfrm>
            <a:off x="5828369" y="3444654"/>
            <a:ext cx="2090412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1800" dirty="0"/>
              <a:t>Empowered Pathology Dashboard</a:t>
            </a:r>
            <a:endParaRPr sz="1800" dirty="0"/>
          </a:p>
        </p:txBody>
      </p:sp>
      <p:sp>
        <p:nvSpPr>
          <p:cNvPr id="352" name="Google Shape;352;p41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Key Features</a:t>
            </a:r>
            <a:endParaRPr dirty="0"/>
          </a:p>
        </p:txBody>
      </p:sp>
      <p:sp>
        <p:nvSpPr>
          <p:cNvPr id="353" name="Google Shape;353;p41"/>
          <p:cNvSpPr/>
          <p:nvPr/>
        </p:nvSpPr>
        <p:spPr>
          <a:xfrm>
            <a:off x="1190313" y="1662086"/>
            <a:ext cx="674100" cy="674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41"/>
          <p:cNvSpPr/>
          <p:nvPr/>
        </p:nvSpPr>
        <p:spPr>
          <a:xfrm>
            <a:off x="4923486" y="1662074"/>
            <a:ext cx="674100" cy="674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41"/>
          <p:cNvSpPr/>
          <p:nvPr/>
        </p:nvSpPr>
        <p:spPr>
          <a:xfrm>
            <a:off x="1190313" y="3178850"/>
            <a:ext cx="674100" cy="674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41"/>
          <p:cNvSpPr/>
          <p:nvPr/>
        </p:nvSpPr>
        <p:spPr>
          <a:xfrm>
            <a:off x="4923488" y="3178850"/>
            <a:ext cx="674100" cy="674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41"/>
          <p:cNvSpPr/>
          <p:nvPr/>
        </p:nvSpPr>
        <p:spPr>
          <a:xfrm>
            <a:off x="1319879" y="1809651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41"/>
          <p:cNvGrpSpPr/>
          <p:nvPr/>
        </p:nvGrpSpPr>
        <p:grpSpPr>
          <a:xfrm>
            <a:off x="5087903" y="1824200"/>
            <a:ext cx="345265" cy="349848"/>
            <a:chOff x="3979435" y="1976585"/>
            <a:chExt cx="345265" cy="349848"/>
          </a:xfrm>
        </p:grpSpPr>
        <p:sp>
          <p:nvSpPr>
            <p:cNvPr id="359" name="Google Shape;359;p41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1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1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1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1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1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1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1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1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1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1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1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1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1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1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1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1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41"/>
          <p:cNvGrpSpPr/>
          <p:nvPr/>
        </p:nvGrpSpPr>
        <p:grpSpPr>
          <a:xfrm>
            <a:off x="5092281" y="3348376"/>
            <a:ext cx="336512" cy="335048"/>
            <a:chOff x="3996113" y="4291176"/>
            <a:chExt cx="336512" cy="335048"/>
          </a:xfrm>
        </p:grpSpPr>
        <p:sp>
          <p:nvSpPr>
            <p:cNvPr id="377" name="Google Shape;377;p41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1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1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41"/>
          <p:cNvGrpSpPr/>
          <p:nvPr/>
        </p:nvGrpSpPr>
        <p:grpSpPr>
          <a:xfrm>
            <a:off x="1380510" y="3338923"/>
            <a:ext cx="293704" cy="353954"/>
            <a:chOff x="4019984" y="3805393"/>
            <a:chExt cx="293704" cy="353954"/>
          </a:xfrm>
        </p:grpSpPr>
        <p:sp>
          <p:nvSpPr>
            <p:cNvPr id="381" name="Google Shape;381;p41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1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Subtitle 8">
            <a:extLst>
              <a:ext uri="{FF2B5EF4-FFF2-40B4-BE49-F238E27FC236}">
                <a16:creationId xmlns:a16="http://schemas.microsoft.com/office/drawing/2014/main" id="{FDEED239-7EA9-48D0-9A78-A3B662EB1B51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1479429" y="3317735"/>
            <a:ext cx="2013195" cy="525900"/>
          </a:xfrm>
        </p:spPr>
        <p:txBody>
          <a:bodyPr/>
          <a:lstStyle/>
          <a:p>
            <a:pPr algn="ctr"/>
            <a:r>
              <a:rPr lang="en-IN" sz="1800" dirty="0"/>
              <a:t>  Simplified Registration</a:t>
            </a:r>
          </a:p>
        </p:txBody>
      </p:sp>
    </p:spTree>
    <p:extLst>
      <p:ext uri="{BB962C8B-B14F-4D97-AF65-F5344CB8AC3E}">
        <p14:creationId xmlns:p14="http://schemas.microsoft.com/office/powerpoint/2010/main" val="248031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2"/>
          <p:cNvSpPr txBox="1">
            <a:spLocks noGrp="1"/>
          </p:cNvSpPr>
          <p:nvPr>
            <p:ph type="subTitle" idx="13"/>
          </p:nvPr>
        </p:nvSpPr>
        <p:spPr>
          <a:xfrm>
            <a:off x="1389200" y="3107174"/>
            <a:ext cx="190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Jinja2</a:t>
            </a:r>
            <a:endParaRPr dirty="0"/>
          </a:p>
        </p:txBody>
      </p:sp>
      <p:sp>
        <p:nvSpPr>
          <p:cNvPr id="388" name="Google Shape;388;p42"/>
          <p:cNvSpPr txBox="1">
            <a:spLocks noGrp="1"/>
          </p:cNvSpPr>
          <p:nvPr>
            <p:ph type="subTitle" idx="15"/>
          </p:nvPr>
        </p:nvSpPr>
        <p:spPr>
          <a:xfrm>
            <a:off x="6520750" y="3107174"/>
            <a:ext cx="208011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HTML and CSS</a:t>
            </a:r>
            <a:endParaRPr dirty="0"/>
          </a:p>
        </p:txBody>
      </p:sp>
      <p:sp>
        <p:nvSpPr>
          <p:cNvPr id="389" name="Google Shape;389;p42"/>
          <p:cNvSpPr txBox="1">
            <a:spLocks noGrp="1"/>
          </p:cNvSpPr>
          <p:nvPr>
            <p:ph type="subTitle" idx="7"/>
          </p:nvPr>
        </p:nvSpPr>
        <p:spPr>
          <a:xfrm>
            <a:off x="1389200" y="1729025"/>
            <a:ext cx="190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Flask</a:t>
            </a:r>
            <a:endParaRPr dirty="0"/>
          </a:p>
        </p:txBody>
      </p:sp>
      <p:sp>
        <p:nvSpPr>
          <p:cNvPr id="390" name="Google Shape;390;p42"/>
          <p:cNvSpPr txBox="1">
            <a:spLocks noGrp="1"/>
          </p:cNvSpPr>
          <p:nvPr>
            <p:ph type="subTitle" idx="8"/>
          </p:nvPr>
        </p:nvSpPr>
        <p:spPr>
          <a:xfrm>
            <a:off x="3956100" y="1729025"/>
            <a:ext cx="190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WTForms</a:t>
            </a:r>
            <a:endParaRPr dirty="0"/>
          </a:p>
        </p:txBody>
      </p:sp>
      <p:sp>
        <p:nvSpPr>
          <p:cNvPr id="391" name="Google Shape;391;p42"/>
          <p:cNvSpPr txBox="1">
            <a:spLocks noGrp="1"/>
          </p:cNvSpPr>
          <p:nvPr>
            <p:ph type="subTitle" idx="9"/>
          </p:nvPr>
        </p:nvSpPr>
        <p:spPr>
          <a:xfrm>
            <a:off x="6520750" y="1729025"/>
            <a:ext cx="190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 err="1"/>
              <a:t>SQLAlchemy</a:t>
            </a:r>
            <a:endParaRPr lang="en-IN" dirty="0"/>
          </a:p>
        </p:txBody>
      </p:sp>
      <p:sp>
        <p:nvSpPr>
          <p:cNvPr id="392" name="Google Shape;392;p42"/>
          <p:cNvSpPr txBox="1">
            <a:spLocks noGrp="1"/>
          </p:cNvSpPr>
          <p:nvPr>
            <p:ph type="subTitle" idx="14"/>
          </p:nvPr>
        </p:nvSpPr>
        <p:spPr>
          <a:xfrm>
            <a:off x="3956100" y="3107174"/>
            <a:ext cx="19059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Bcrypt</a:t>
            </a:r>
            <a:endParaRPr dirty="0"/>
          </a:p>
        </p:txBody>
      </p:sp>
      <p:sp>
        <p:nvSpPr>
          <p:cNvPr id="393" name="Google Shape;393;p42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Technologies Used</a:t>
            </a:r>
            <a:endParaRPr dirty="0"/>
          </a:p>
        </p:txBody>
      </p:sp>
      <p:sp>
        <p:nvSpPr>
          <p:cNvPr id="400" name="Google Shape;400;p42"/>
          <p:cNvSpPr/>
          <p:nvPr/>
        </p:nvSpPr>
        <p:spPr>
          <a:xfrm>
            <a:off x="5846638" y="1634386"/>
            <a:ext cx="674100" cy="674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42"/>
          <p:cNvSpPr/>
          <p:nvPr/>
        </p:nvSpPr>
        <p:spPr>
          <a:xfrm>
            <a:off x="5846638" y="3012536"/>
            <a:ext cx="674100" cy="674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42"/>
          <p:cNvSpPr/>
          <p:nvPr/>
        </p:nvSpPr>
        <p:spPr>
          <a:xfrm>
            <a:off x="3282000" y="1634386"/>
            <a:ext cx="674100" cy="674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42"/>
          <p:cNvSpPr/>
          <p:nvPr/>
        </p:nvSpPr>
        <p:spPr>
          <a:xfrm>
            <a:off x="3282000" y="3012536"/>
            <a:ext cx="674100" cy="674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42"/>
          <p:cNvSpPr/>
          <p:nvPr/>
        </p:nvSpPr>
        <p:spPr>
          <a:xfrm>
            <a:off x="715100" y="1634386"/>
            <a:ext cx="674100" cy="674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42"/>
          <p:cNvSpPr/>
          <p:nvPr/>
        </p:nvSpPr>
        <p:spPr>
          <a:xfrm>
            <a:off x="715100" y="3012536"/>
            <a:ext cx="674100" cy="674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42"/>
          <p:cNvGrpSpPr/>
          <p:nvPr/>
        </p:nvGrpSpPr>
        <p:grpSpPr>
          <a:xfrm>
            <a:off x="3471625" y="1796719"/>
            <a:ext cx="294850" cy="349434"/>
            <a:chOff x="3122257" y="1508594"/>
            <a:chExt cx="294850" cy="349434"/>
          </a:xfrm>
        </p:grpSpPr>
        <p:sp>
          <p:nvSpPr>
            <p:cNvPr id="407" name="Google Shape;407;p42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2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2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2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42"/>
          <p:cNvGrpSpPr/>
          <p:nvPr/>
        </p:nvGrpSpPr>
        <p:grpSpPr>
          <a:xfrm>
            <a:off x="6008589" y="1796162"/>
            <a:ext cx="350198" cy="350548"/>
            <a:chOff x="3094217" y="1976585"/>
            <a:chExt cx="350198" cy="350548"/>
          </a:xfrm>
        </p:grpSpPr>
        <p:sp>
          <p:nvSpPr>
            <p:cNvPr id="413" name="Google Shape;413;p42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2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2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2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2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2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2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2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2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2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2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2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2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42"/>
          <p:cNvSpPr/>
          <p:nvPr/>
        </p:nvSpPr>
        <p:spPr>
          <a:xfrm>
            <a:off x="5986612" y="3168822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7" name="Google Shape;427;p42"/>
          <p:cNvGrpSpPr/>
          <p:nvPr/>
        </p:nvGrpSpPr>
        <p:grpSpPr>
          <a:xfrm>
            <a:off x="3427671" y="3171289"/>
            <a:ext cx="382758" cy="356595"/>
            <a:chOff x="2185128" y="2427549"/>
            <a:chExt cx="382758" cy="356595"/>
          </a:xfrm>
        </p:grpSpPr>
        <p:sp>
          <p:nvSpPr>
            <p:cNvPr id="428" name="Google Shape;428;p42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2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2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2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" name="Google Shape;432;p42"/>
          <p:cNvGrpSpPr/>
          <p:nvPr/>
        </p:nvGrpSpPr>
        <p:grpSpPr>
          <a:xfrm>
            <a:off x="890896" y="3212840"/>
            <a:ext cx="322508" cy="273494"/>
            <a:chOff x="2661459" y="2015001"/>
            <a:chExt cx="322508" cy="273494"/>
          </a:xfrm>
        </p:grpSpPr>
        <p:sp>
          <p:nvSpPr>
            <p:cNvPr id="433" name="Google Shape;433;p42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2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42"/>
          <p:cNvGrpSpPr/>
          <p:nvPr/>
        </p:nvGrpSpPr>
        <p:grpSpPr>
          <a:xfrm>
            <a:off x="877258" y="1796719"/>
            <a:ext cx="349784" cy="349434"/>
            <a:chOff x="2201806" y="1976585"/>
            <a:chExt cx="349784" cy="349434"/>
          </a:xfrm>
        </p:grpSpPr>
        <p:sp>
          <p:nvSpPr>
            <p:cNvPr id="436" name="Google Shape;436;p42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2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2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2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64713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1" name="Google Shape;531;p49"/>
          <p:cNvGrpSpPr/>
          <p:nvPr/>
        </p:nvGrpSpPr>
        <p:grpSpPr>
          <a:xfrm>
            <a:off x="3043200" y="3068900"/>
            <a:ext cx="3057600" cy="1539600"/>
            <a:chOff x="3043200" y="3068900"/>
            <a:chExt cx="3057600" cy="1539600"/>
          </a:xfrm>
        </p:grpSpPr>
        <p:sp>
          <p:nvSpPr>
            <p:cNvPr id="532" name="Google Shape;532;p49"/>
            <p:cNvSpPr/>
            <p:nvPr/>
          </p:nvSpPr>
          <p:spPr>
            <a:xfrm rot="10800000">
              <a:off x="3043200" y="3068900"/>
              <a:ext cx="3057600" cy="1539600"/>
            </a:xfrm>
            <a:prstGeom prst="arc">
              <a:avLst>
                <a:gd name="adj1" fmla="val 11863632"/>
                <a:gd name="adj2" fmla="val 20589295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9"/>
            <p:cNvSpPr/>
            <p:nvPr/>
          </p:nvSpPr>
          <p:spPr>
            <a:xfrm rot="8452644">
              <a:off x="5829860" y="4119219"/>
              <a:ext cx="174014" cy="174014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" name="Google Shape;534;p49"/>
          <p:cNvSpPr txBox="1">
            <a:spLocks noGrp="1"/>
          </p:cNvSpPr>
          <p:nvPr>
            <p:ph type="title"/>
          </p:nvPr>
        </p:nvSpPr>
        <p:spPr>
          <a:xfrm>
            <a:off x="1283999" y="1332512"/>
            <a:ext cx="6576000" cy="26196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</a:rPr>
              <a:t>Onto the live presentation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536" name="Google Shape;536;p49"/>
          <p:cNvGrpSpPr/>
          <p:nvPr/>
        </p:nvGrpSpPr>
        <p:grpSpPr>
          <a:xfrm>
            <a:off x="3043200" y="676200"/>
            <a:ext cx="3057600" cy="1539600"/>
            <a:chOff x="3043200" y="676200"/>
            <a:chExt cx="3057600" cy="1539600"/>
          </a:xfrm>
        </p:grpSpPr>
        <p:sp>
          <p:nvSpPr>
            <p:cNvPr id="537" name="Google Shape;537;p49"/>
            <p:cNvSpPr/>
            <p:nvPr/>
          </p:nvSpPr>
          <p:spPr>
            <a:xfrm>
              <a:off x="3043200" y="676200"/>
              <a:ext cx="3057600" cy="1539600"/>
            </a:xfrm>
            <a:prstGeom prst="arc">
              <a:avLst>
                <a:gd name="adj1" fmla="val 11863632"/>
                <a:gd name="adj2" fmla="val 20589295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9"/>
            <p:cNvSpPr/>
            <p:nvPr/>
          </p:nvSpPr>
          <p:spPr>
            <a:xfrm rot="-2347356">
              <a:off x="3140126" y="991467"/>
              <a:ext cx="174014" cy="174014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290920"/>
      </p:ext>
    </p:extLst>
  </p:cSld>
  <p:clrMapOvr>
    <a:masterClrMapping/>
  </p:clrMapOvr>
</p:sld>
</file>

<file path=ppt/theme/theme1.xml><?xml version="1.0" encoding="utf-8"?>
<a:theme xmlns:a="http://schemas.openxmlformats.org/drawingml/2006/main" name="Clear &amp; Simple Business Meeting by Slidesgo">
  <a:themeElements>
    <a:clrScheme name="Simple Light">
      <a:dk1>
        <a:srgbClr val="2A362D"/>
      </a:dk1>
      <a:lt1>
        <a:srgbClr val="EFEEF4"/>
      </a:lt1>
      <a:dk2>
        <a:srgbClr val="B2BBDA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401</Words>
  <Application>Microsoft Office PowerPoint</Application>
  <PresentationFormat>On-screen Show (16:9)</PresentationFormat>
  <Paragraphs>48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Albert Sans</vt:lpstr>
      <vt:lpstr>Albert Sans Medium</vt:lpstr>
      <vt:lpstr>Albert Sans Light</vt:lpstr>
      <vt:lpstr>Albert Sans SemiBold</vt:lpstr>
      <vt:lpstr>Anaheim</vt:lpstr>
      <vt:lpstr>Arial</vt:lpstr>
      <vt:lpstr>Nunito Light</vt:lpstr>
      <vt:lpstr>Clear &amp; Simple Business Meeting by Slidesgo</vt:lpstr>
      <vt:lpstr>Patho Ease </vt:lpstr>
      <vt:lpstr>The problem with current healthcare landscape</vt:lpstr>
      <vt:lpstr>PowerPoint Presentation</vt:lpstr>
      <vt:lpstr>Vision</vt:lpstr>
      <vt:lpstr>Introduction</vt:lpstr>
      <vt:lpstr>Our Goals</vt:lpstr>
      <vt:lpstr>Key Features</vt:lpstr>
      <vt:lpstr>Technologies Used</vt:lpstr>
      <vt:lpstr>Onto the live presentation</vt:lpstr>
      <vt:lpstr>Addressing The Problem</vt:lpstr>
      <vt:lpstr>Future Scope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Patho Ease</dc:title>
  <dc:creator>Akshay Srivastava</dc:creator>
  <cp:lastModifiedBy>Akshay Srivastava</cp:lastModifiedBy>
  <cp:revision>15</cp:revision>
  <dcterms:modified xsi:type="dcterms:W3CDTF">2023-12-06T21:56:51Z</dcterms:modified>
</cp:coreProperties>
</file>